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Lst>
  <p:notesMasterIdLst>
    <p:notesMasterId r:id="rId19"/>
  </p:notesMasterIdLst>
  <p:handoutMasterIdLst>
    <p:handoutMasterId r:id="rId20"/>
  </p:handoutMasterIdLst>
  <p:sldIdLst>
    <p:sldId id="330" r:id="rId8"/>
    <p:sldId id="449" r:id="rId9"/>
    <p:sldId id="450" r:id="rId10"/>
    <p:sldId id="451" r:id="rId11"/>
    <p:sldId id="458" r:id="rId12"/>
    <p:sldId id="459" r:id="rId13"/>
    <p:sldId id="452" r:id="rId14"/>
    <p:sldId id="460" r:id="rId15"/>
    <p:sldId id="453" r:id="rId16"/>
    <p:sldId id="454" r:id="rId17"/>
    <p:sldId id="446" r:id="rId18"/>
  </p:sldIdLst>
  <p:sldSz cx="12188825" cy="6858000"/>
  <p:notesSz cx="6858000" cy="9296400"/>
  <p:embeddedFontLst>
    <p:embeddedFont>
      <p:font typeface="Segoe UI Light" panose="020B0502040204020203" pitchFamily="34" charset="0"/>
      <p:regular r:id="rId21"/>
      <p:italic r:id="rId22"/>
    </p:embeddedFont>
    <p:embeddedFont>
      <p:font typeface="Segoe UI" panose="020B0502040204020203" pitchFamily="34" charset="0"/>
      <p:regular r:id="rId23"/>
      <p:bold r:id="rId24"/>
      <p:italic r:id="rId25"/>
      <p:boldItalic r:id="rId26"/>
    </p:embeddedFont>
    <p:embeddedFont>
      <p:font typeface="Consolas" panose="020B0609020204030204" pitchFamily="49" charset="0"/>
      <p:regular r:id="rId27"/>
      <p:bold r:id="rId28"/>
      <p:italic r:id="rId29"/>
      <p:boldItalic r:id="rId30"/>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xmlns="">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Conard" initials="JC" lastIdx="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595959"/>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4" autoAdjust="0"/>
    <p:restoredTop sz="61373" autoAdjust="0"/>
  </p:normalViewPr>
  <p:slideViewPr>
    <p:cSldViewPr snapToGrid="0">
      <p:cViewPr varScale="1">
        <p:scale>
          <a:sx n="70" d="100"/>
          <a:sy n="70" d="100"/>
        </p:scale>
        <p:origin x="-708" y="-102"/>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100" d="100"/>
        <a:sy n="100" d="100"/>
      </p:scale>
      <p:origin x="0" y="-20628"/>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3.xml"/><Relationship Id="rId19" Type="http://schemas.openxmlformats.org/officeDocument/2006/relationships/notesMaster" Target="notesMasters/notesMaster1.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10/10/2013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10/10/2013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baseline="0" dirty="0" smtClean="0"/>
              <a:t>Cloud Services – most scalable, highest uptime, multi-tier – with focus on business processing rather than infrastructure</a:t>
            </a:r>
          </a:p>
          <a:p>
            <a:pPr marL="171450" marR="0" indent="-171450" algn="l" defTabSz="1218987"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pPr marL="171450" marR="0" indent="-171450" algn="l" defTabSz="1218987"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Cloud Services enable a broader set of workloads then Windows Azure Web Sites, while providing more automated management then Windows Azure Virtual Machines.  </a:t>
            </a:r>
          </a:p>
          <a:p>
            <a:pPr marL="171450" indent="-171450">
              <a:buFont typeface="Arial" pitchFamily="34" charset="0"/>
              <a:buChar char="•"/>
            </a:pPr>
            <a:endParaRPr lang="en-US" baseline="0" dirty="0" smtClean="0"/>
          </a:p>
          <a:p>
            <a:pPr marL="171450" indent="-171450">
              <a:buFont typeface="Arial" pitchFamily="34" charset="0"/>
              <a:buChar char="•"/>
            </a:pPr>
            <a:r>
              <a:rPr lang="en-US" baseline="0" dirty="0" smtClean="0"/>
              <a:t>The rest of this talk is about Cloud Services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baseline="0" dirty="0" smtClean="0"/>
              <a:t>Enables you to build what we sometimes refer to as infinitely scalable applications.  They can support thousands of cores.</a:t>
            </a:r>
          </a:p>
          <a:p>
            <a:pPr marL="171450" indent="-171450">
              <a:buFont typeface="Arial" pitchFamily="34" charset="0"/>
              <a:buChar char="•"/>
            </a:pPr>
            <a:r>
              <a:rPr lang="en-US" baseline="0" dirty="0" smtClean="0"/>
              <a:t>Support not only web based deployments, but also multi-tier architectures where you might have a combination of front ends, middle tiers, as well as virtual machines running as part of your solution.</a:t>
            </a:r>
          </a:p>
          <a:p>
            <a:pPr marL="171450" indent="-171450">
              <a:buFont typeface="Arial" pitchFamily="34" charset="0"/>
              <a:buChar char="•"/>
            </a:pPr>
            <a:r>
              <a:rPr lang="en-US" baseline="0" dirty="0" smtClean="0"/>
              <a:t>Supports automated application management, so it is really easy to deploy, scale out, isolate, and recover from any type of hardware failure.  </a:t>
            </a:r>
          </a:p>
          <a:p>
            <a:pPr marL="171450" indent="-171450">
              <a:buFont typeface="Arial" pitchFamily="34" charset="0"/>
              <a:buChar char="•"/>
            </a:pPr>
            <a:r>
              <a:rPr lang="en-US" baseline="0" dirty="0" smtClean="0"/>
              <a:t>As well as support for automated updates.</a:t>
            </a:r>
          </a:p>
          <a:p>
            <a:pPr marL="171450" indent="-171450">
              <a:buFont typeface="Arial" pitchFamily="34" charset="0"/>
              <a:buChar char="•"/>
            </a:pPr>
            <a:r>
              <a:rPr lang="en-US" baseline="0" dirty="0" smtClean="0"/>
              <a:t>Managed upgrades.</a:t>
            </a:r>
          </a:p>
          <a:p>
            <a:pPr marL="171450" indent="-171450">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baseline="0" dirty="0" smtClean="0"/>
              <a:t>Running Windows OS – so anything that runs on Windows could potentially run here – C++, Java, Python, etc.</a:t>
            </a:r>
          </a:p>
          <a:p>
            <a:pPr marL="171450" indent="-171450">
              <a:buFont typeface="Arial" pitchFamily="34" charset="0"/>
              <a:buChar char="•"/>
            </a:pPr>
            <a:r>
              <a:rPr lang="en-US" baseline="0" dirty="0" smtClean="0"/>
              <a:t>Role Instance (VM) Counts are # of VM instances for each Role Type – but is just a starting point – you can scale (or </a:t>
            </a:r>
            <a:r>
              <a:rPr lang="en-US" baseline="0" dirty="0" err="1" smtClean="0"/>
              <a:t>autoscale</a:t>
            </a:r>
            <a:r>
              <a:rPr lang="en-US" baseline="0" dirty="0" smtClean="0"/>
              <a:t>) after this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Direct access to Worker Role Instances is a scalability bottleneck and</a:t>
            </a:r>
            <a:r>
              <a:rPr lang="en-US" baseline="0" dirty="0" smtClean="0"/>
              <a:t> is less useful than the pattern we are about to show</a:t>
            </a:r>
          </a:p>
          <a:p>
            <a:pPr marL="171450" indent="-171450">
              <a:buFont typeface="Arial" pitchFamily="34" charset="0"/>
              <a:buChar char="•"/>
            </a:pPr>
            <a:r>
              <a:rPr lang="en-US" baseline="0" dirty="0" smtClean="0"/>
              <a:t>(Scalability of Web Tier (Web Role Instances) becomes bound to scalability of the Service Tier (Worker Role Instances))</a:t>
            </a:r>
          </a:p>
          <a:p>
            <a:pPr marL="171450" indent="-171450">
              <a:buFont typeface="Arial" pitchFamily="34" charset="0"/>
              <a:buChar char="•"/>
            </a:pPr>
            <a:r>
              <a:rPr lang="en-US" baseline="0" dirty="0" smtClean="0"/>
              <a:t>There’s a better way</a:t>
            </a:r>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Queue-Centric</a:t>
            </a:r>
            <a:r>
              <a:rPr lang="en-US" baseline="0" dirty="0" smtClean="0"/>
              <a:t> Workflow Pattern</a:t>
            </a:r>
            <a:endParaRPr lang="en-US" dirty="0" smtClean="0"/>
          </a:p>
          <a:p>
            <a:pPr marL="171450" indent="-171450">
              <a:buFont typeface="Arial" pitchFamily="34" charset="0"/>
              <a:buChar char="•"/>
            </a:pPr>
            <a:r>
              <a:rPr lang="en-US" dirty="0" err="1" smtClean="0"/>
              <a:t>Idempotency</a:t>
            </a:r>
            <a:endParaRPr lang="en-US" dirty="0" smtClean="0"/>
          </a:p>
          <a:p>
            <a:pPr marL="171450" indent="-171450">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dirty="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208712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10/10/2013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11</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6136187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2" r:id="rId29"/>
    <p:sldLayoutId id="2147483783" r:id="rId3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6.emf"/><Relationship Id="rId4" Type="http://schemas.microsoft.com/office/2007/relationships/hdphoto" Target="../media/hdphoto6.wdp"/></Relationships>
</file>

<file path=ppt/slides/_rels/slide5.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6.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36.emf"/><Relationship Id="rId7" Type="http://schemas.openxmlformats.org/officeDocument/2006/relationships/image" Target="../media/image50.emf"/><Relationship Id="rId12" Type="http://schemas.openxmlformats.org/officeDocument/2006/relationships/image" Target="../media/image54.w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9.emf"/><Relationship Id="rId11" Type="http://schemas.openxmlformats.org/officeDocument/2006/relationships/image" Target="../media/image53.emf"/><Relationship Id="rId5" Type="http://schemas.openxmlformats.org/officeDocument/2006/relationships/image" Target="../media/image48.emf"/><Relationship Id="rId10" Type="http://schemas.openxmlformats.org/officeDocument/2006/relationships/image" Target="../media/image52.emf"/><Relationship Id="rId4" Type="http://schemas.openxmlformats.org/officeDocument/2006/relationships/image" Target="../media/image47.emf"/><Relationship Id="rId9" Type="http://schemas.openxmlformats.org/officeDocument/2006/relationships/image" Target="../media/image51.emf"/></Relationships>
</file>

<file path=ppt/slides/_rels/slide7.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55.emf"/><Relationship Id="rId7" Type="http://schemas.openxmlformats.org/officeDocument/2006/relationships/image" Target="../media/image43.em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7.emf"/><Relationship Id="rId5" Type="http://schemas.openxmlformats.org/officeDocument/2006/relationships/image" Target="../media/image42.emf"/><Relationship Id="rId10" Type="http://schemas.openxmlformats.org/officeDocument/2006/relationships/image" Target="../media/image57.emf"/><Relationship Id="rId4" Type="http://schemas.openxmlformats.org/officeDocument/2006/relationships/image" Target="../media/image36.emf"/><Relationship Id="rId9" Type="http://schemas.openxmlformats.org/officeDocument/2006/relationships/image" Target="../media/image5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notesSlide" Target="../notesSlides/notesSlide7.xml"/><Relationship Id="rId5" Type="http://schemas.openxmlformats.org/officeDocument/2006/relationships/slideLayout" Target="../slideLayouts/slideLayout6.xml"/><Relationship Id="rId4"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dirty="0" smtClean="0"/>
              <a:t>Cloud </a:t>
            </a:r>
            <a:r>
              <a:rPr lang="en-US" dirty="0"/>
              <a:t>Services and </a:t>
            </a:r>
            <a:r>
              <a:rPr lang="en-US" dirty="0" smtClean="0"/>
              <a:t/>
            </a:r>
            <a:br>
              <a:rPr lang="en-US" dirty="0" smtClean="0"/>
            </a:br>
            <a:r>
              <a:rPr lang="en-US" dirty="0" smtClean="0"/>
              <a:t>Service </a:t>
            </a:r>
            <a:r>
              <a:rPr lang="en-US" dirty="0"/>
              <a:t>Bus </a:t>
            </a:r>
            <a:r>
              <a:rPr lang="en-US" dirty="0" smtClean="0"/>
              <a:t>Queue</a:t>
            </a:r>
            <a:endParaRPr lang="en-US" dirty="0"/>
          </a:p>
        </p:txBody>
      </p:sp>
      <p:sp>
        <p:nvSpPr>
          <p:cNvPr id="2" name="Text Placeholder 1"/>
          <p:cNvSpPr>
            <a:spLocks noGrp="1"/>
          </p:cNvSpPr>
          <p:nvPr>
            <p:ph type="body" sz="quarter" idx="11"/>
          </p:nvPr>
        </p:nvSpPr>
        <p:spPr>
          <a:xfrm>
            <a:off x="519113"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01003976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2929" y="3169189"/>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grpSp>
      <p:sp>
        <p:nvSpPr>
          <p:cNvPr id="3" name="Text Box 3"/>
          <p:cNvSpPr txBox="1">
            <a:spLocks noChangeArrowheads="1"/>
          </p:cNvSpPr>
          <p:nvPr/>
        </p:nvSpPr>
        <p:spPr bwMode="blackWhite">
          <a:xfrm>
            <a:off x="1525705" y="4024004"/>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2013 </a:t>
            </a:r>
            <a:r>
              <a:rPr lang="en-US" sz="700" dirty="0">
                <a:gradFill>
                  <a:gsLst>
                    <a:gs pos="0">
                      <a:schemeClr val="tx1"/>
                    </a:gs>
                    <a:gs pos="100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980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28308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224706" y="637348"/>
            <a:ext cx="10539663"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Windows Azure Compute Options</a:t>
            </a:r>
            <a:endParaRPr lang="en-US" dirty="0">
              <a:solidFill>
                <a:schemeClr val="tx1">
                  <a:alpha val="99000"/>
                </a:schemeClr>
              </a:solidFill>
            </a:endParaRPr>
          </a:p>
        </p:txBody>
      </p:sp>
      <p:sp>
        <p:nvSpPr>
          <p:cNvPr id="6" name="Content Placeholder 2"/>
          <p:cNvSpPr txBox="1">
            <a:spLocks/>
          </p:cNvSpPr>
          <p:nvPr/>
        </p:nvSpPr>
        <p:spPr>
          <a:xfrm>
            <a:off x="1885077" y="1793656"/>
            <a:ext cx="8678289" cy="3914918"/>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342900">
              <a:lnSpc>
                <a:spcPct val="100000"/>
              </a:lnSpc>
            </a:pPr>
            <a:r>
              <a:rPr lang="en-US" sz="2400" dirty="0" smtClean="0"/>
              <a:t>Virtual Machines – most flexible</a:t>
            </a:r>
            <a:endParaRPr lang="en-US" sz="2400" dirty="0" smtClean="0"/>
          </a:p>
          <a:p>
            <a:pPr marL="346075" indent="-342900">
              <a:lnSpc>
                <a:spcPct val="100000"/>
              </a:lnSpc>
            </a:pPr>
            <a:endParaRPr lang="en-US" sz="2400" dirty="0" smtClean="0">
              <a:latin typeface="+mn-lt"/>
            </a:endParaRPr>
          </a:p>
          <a:p>
            <a:pPr marL="346075" indent="-342900">
              <a:lnSpc>
                <a:spcPct val="100000"/>
              </a:lnSpc>
            </a:pPr>
            <a:r>
              <a:rPr lang="en-US" sz="2400" dirty="0" smtClean="0">
                <a:latin typeface="+mn-lt"/>
              </a:rPr>
              <a:t>Web Sites – most convenient</a:t>
            </a:r>
            <a:endParaRPr lang="en-US" sz="2400" dirty="0" smtClean="0">
              <a:latin typeface="+mn-lt"/>
            </a:endParaRPr>
          </a:p>
          <a:p>
            <a:pPr marL="346075" indent="-342900">
              <a:lnSpc>
                <a:spcPct val="100000"/>
              </a:lnSpc>
            </a:pPr>
            <a:endParaRPr lang="en-US" sz="2400" dirty="0" smtClean="0">
              <a:latin typeface="+mn-lt"/>
            </a:endParaRPr>
          </a:p>
          <a:p>
            <a:pPr marL="346075" indent="-342900">
              <a:lnSpc>
                <a:spcPct val="100000"/>
              </a:lnSpc>
            </a:pPr>
            <a:r>
              <a:rPr lang="en-US" sz="2400" dirty="0" err="1" smtClean="0"/>
              <a:t>HDInsight</a:t>
            </a:r>
            <a:r>
              <a:rPr lang="en-US" sz="2400" dirty="0" smtClean="0"/>
              <a:t> (</a:t>
            </a:r>
            <a:r>
              <a:rPr lang="en-US" sz="2400" dirty="0" err="1" smtClean="0"/>
              <a:t>Hadoop</a:t>
            </a:r>
            <a:r>
              <a:rPr lang="en-US" sz="2400" dirty="0" smtClean="0"/>
              <a:t>) – for big data</a:t>
            </a:r>
          </a:p>
          <a:p>
            <a:pPr marL="346075" indent="-342900">
              <a:lnSpc>
                <a:spcPct val="100000"/>
              </a:lnSpc>
            </a:pPr>
            <a:endParaRPr lang="en-US" sz="2400" dirty="0"/>
          </a:p>
          <a:p>
            <a:pPr marL="346075" indent="-342900">
              <a:lnSpc>
                <a:spcPct val="100000"/>
              </a:lnSpc>
            </a:pPr>
            <a:r>
              <a:rPr lang="en-US" sz="2400" dirty="0" smtClean="0"/>
              <a:t>Mobile Services – for devices</a:t>
            </a:r>
            <a:endParaRPr lang="en-US" sz="2400" dirty="0" smtClean="0"/>
          </a:p>
          <a:p>
            <a:pPr marL="346075" indent="-342900">
              <a:lnSpc>
                <a:spcPct val="100000"/>
              </a:lnSpc>
            </a:pPr>
            <a:endParaRPr lang="en-US" sz="2400" dirty="0" smtClean="0">
              <a:latin typeface="+mn-lt"/>
            </a:endParaRPr>
          </a:p>
          <a:p>
            <a:pPr marL="346075" indent="-342900">
              <a:lnSpc>
                <a:spcPct val="100000"/>
              </a:lnSpc>
            </a:pPr>
            <a:r>
              <a:rPr lang="en-US" sz="2400" dirty="0" smtClean="0">
                <a:latin typeface="+mn-lt"/>
              </a:rPr>
              <a:t>Cloud Services – most scalable, most efficient</a:t>
            </a:r>
            <a:endParaRPr lang="en-US" sz="2400" dirty="0" smtClean="0">
              <a:latin typeface="+mn-lt"/>
            </a:endParaRPr>
          </a:p>
        </p:txBody>
      </p:sp>
      <p:pic>
        <p:nvPicPr>
          <p:cNvPr id="7" name="Picture 6"/>
          <p:cNvPicPr>
            <a:picLocks noChangeAspect="1"/>
          </p:cNvPicPr>
          <p:nvPr/>
        </p:nvPicPr>
        <p:blipFill>
          <a:blip r:embed="rId3"/>
          <a:stretch>
            <a:fillRect/>
          </a:stretch>
        </p:blipFill>
        <p:spPr>
          <a:xfrm>
            <a:off x="1176399" y="5177866"/>
            <a:ext cx="632604" cy="530708"/>
          </a:xfrm>
          <a:prstGeom prst="rect">
            <a:avLst/>
          </a:prstGeom>
        </p:spPr>
      </p:pic>
      <p:pic>
        <p:nvPicPr>
          <p:cNvPr id="9" name="Picture 8"/>
          <p:cNvPicPr>
            <a:picLocks noChangeAspect="1"/>
          </p:cNvPicPr>
          <p:nvPr/>
        </p:nvPicPr>
        <p:blipFill>
          <a:blip r:embed="rId4"/>
          <a:stretch>
            <a:fillRect/>
          </a:stretch>
        </p:blipFill>
        <p:spPr>
          <a:xfrm>
            <a:off x="1211544" y="2636376"/>
            <a:ext cx="562315" cy="558639"/>
          </a:xfrm>
          <a:prstGeom prst="rect">
            <a:avLst/>
          </a:prstGeom>
        </p:spPr>
      </p:pic>
      <p:pic>
        <p:nvPicPr>
          <p:cNvPr id="10" name="Picture 9"/>
          <p:cNvPicPr>
            <a:picLocks noChangeAspect="1"/>
          </p:cNvPicPr>
          <p:nvPr/>
        </p:nvPicPr>
        <p:blipFill>
          <a:blip r:embed="rId5"/>
          <a:stretch>
            <a:fillRect/>
          </a:stretch>
        </p:blipFill>
        <p:spPr>
          <a:xfrm>
            <a:off x="1211544" y="1824033"/>
            <a:ext cx="562315" cy="516741"/>
          </a:xfrm>
          <a:prstGeom prst="rect">
            <a:avLst/>
          </a:prstGeom>
        </p:spPr>
      </p:pic>
      <p:pic>
        <p:nvPicPr>
          <p:cNvPr id="11" name="Picture 10"/>
          <p:cNvPicPr>
            <a:picLocks noChangeAspect="1"/>
          </p:cNvPicPr>
          <p:nvPr/>
        </p:nvPicPr>
        <p:blipFill>
          <a:blip r:embed="rId6"/>
          <a:stretch>
            <a:fillRect/>
          </a:stretch>
        </p:blipFill>
        <p:spPr>
          <a:xfrm>
            <a:off x="1224707" y="3478379"/>
            <a:ext cx="535989" cy="545472"/>
          </a:xfrm>
          <a:prstGeom prst="rect">
            <a:avLst/>
          </a:prstGeom>
        </p:spPr>
      </p:pic>
      <p:pic>
        <p:nvPicPr>
          <p:cNvPr id="12" name="Picture 11"/>
          <p:cNvPicPr>
            <a:picLocks noChangeAspect="1"/>
          </p:cNvPicPr>
          <p:nvPr/>
        </p:nvPicPr>
        <p:blipFill>
          <a:blip r:embed="rId7"/>
          <a:stretch>
            <a:fillRect/>
          </a:stretch>
        </p:blipFill>
        <p:spPr>
          <a:xfrm>
            <a:off x="1310411" y="4339708"/>
            <a:ext cx="364581" cy="587012"/>
          </a:xfrm>
          <a:prstGeom prst="rect">
            <a:avLst/>
          </a:prstGeom>
        </p:spPr>
      </p:pic>
    </p:spTree>
    <p:extLst>
      <p:ext uri="{BB962C8B-B14F-4D97-AF65-F5344CB8AC3E}">
        <p14:creationId xmlns:p14="http://schemas.microsoft.com/office/powerpoint/2010/main" val="86035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25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25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25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6">
                                            <p:txEl>
                                              <p:pRg st="6" end="6"/>
                                            </p:txEl>
                                          </p:spTgt>
                                        </p:tgtEl>
                                        <p:attrNameLst>
                                          <p:attrName>style.visibility</p:attrName>
                                        </p:attrNameLst>
                                      </p:cBhvr>
                                      <p:to>
                                        <p:strVal val="visible"/>
                                      </p:to>
                                    </p:set>
                                    <p:animEffect transition="in" filter="fade">
                                      <p:cBhvr>
                                        <p:cTn id="26" dur="250"/>
                                        <p:tgtEl>
                                          <p:spTgt spid="6">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25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40719" y="440421"/>
            <a:ext cx="3066325" cy="3066325"/>
          </a:xfrm>
          <a:prstGeom prst="rect">
            <a:avLst/>
          </a:prstGeom>
        </p:spPr>
      </p:pic>
      <p:sp>
        <p:nvSpPr>
          <p:cNvPr id="5" name="Title 1"/>
          <p:cNvSpPr txBox="1">
            <a:spLocks/>
          </p:cNvSpPr>
          <p:nvPr/>
        </p:nvSpPr>
        <p:spPr>
          <a:xfrm>
            <a:off x="4379661" y="63734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services</a:t>
            </a:r>
            <a:endParaRPr lang="en-US" dirty="0">
              <a:solidFill>
                <a:schemeClr val="tx1">
                  <a:alpha val="99000"/>
                </a:schemeClr>
              </a:solidFill>
            </a:endParaRPr>
          </a:p>
        </p:txBody>
      </p:sp>
      <p:sp>
        <p:nvSpPr>
          <p:cNvPr id="6" name="Content Placeholder 2"/>
          <p:cNvSpPr txBox="1">
            <a:spLocks/>
          </p:cNvSpPr>
          <p:nvPr/>
        </p:nvSpPr>
        <p:spPr>
          <a:xfrm>
            <a:off x="4369014" y="1793656"/>
            <a:ext cx="6380162" cy="391491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342900">
              <a:lnSpc>
                <a:spcPct val="100000"/>
              </a:lnSpc>
            </a:pPr>
            <a:r>
              <a:rPr lang="en-US" sz="2400" dirty="0" smtClean="0">
                <a:latin typeface="+mn-lt"/>
              </a:rPr>
              <a:t>Build </a:t>
            </a:r>
            <a:r>
              <a:rPr lang="en-US" sz="2400" dirty="0" smtClean="0">
                <a:latin typeface="+mn-lt"/>
              </a:rPr>
              <a:t>highly scalable apps and services</a:t>
            </a:r>
          </a:p>
          <a:p>
            <a:pPr marL="346075" indent="-342900">
              <a:lnSpc>
                <a:spcPct val="100000"/>
              </a:lnSpc>
            </a:pPr>
            <a:endParaRPr lang="en-US" sz="2400" dirty="0" smtClean="0">
              <a:latin typeface="+mn-lt"/>
            </a:endParaRPr>
          </a:p>
          <a:p>
            <a:pPr marL="346075" indent="-342900">
              <a:lnSpc>
                <a:spcPct val="100000"/>
              </a:lnSpc>
            </a:pPr>
            <a:r>
              <a:rPr lang="en-US" sz="2400" dirty="0" smtClean="0">
                <a:latin typeface="+mn-lt"/>
              </a:rPr>
              <a:t>Multi-tier, multi-instance architectures</a:t>
            </a:r>
          </a:p>
          <a:p>
            <a:pPr marL="346075" indent="-342900">
              <a:lnSpc>
                <a:spcPct val="100000"/>
              </a:lnSpc>
            </a:pPr>
            <a:endParaRPr lang="en-US" sz="2400" dirty="0">
              <a:latin typeface="+mn-lt"/>
            </a:endParaRPr>
          </a:p>
          <a:p>
            <a:pPr marL="346075" indent="-342900">
              <a:lnSpc>
                <a:spcPct val="100000"/>
              </a:lnSpc>
            </a:pPr>
            <a:r>
              <a:rPr lang="en-US" sz="2400" dirty="0" smtClean="0">
                <a:latin typeface="+mn-lt"/>
              </a:rPr>
              <a:t>Can be combined with other compute services</a:t>
            </a:r>
          </a:p>
          <a:p>
            <a:pPr marL="346075" indent="-342900">
              <a:lnSpc>
                <a:spcPct val="100000"/>
              </a:lnSpc>
            </a:pPr>
            <a:endParaRPr lang="en-US" sz="2400" dirty="0">
              <a:latin typeface="+mn-lt"/>
            </a:endParaRPr>
          </a:p>
          <a:p>
            <a:pPr marL="346075" indent="-342900">
              <a:lnSpc>
                <a:spcPct val="100000"/>
              </a:lnSpc>
            </a:pPr>
            <a:r>
              <a:rPr lang="en-US" sz="2400" dirty="0" smtClean="0">
                <a:latin typeface="+mn-lt"/>
              </a:rPr>
              <a:t>Stateless node, horizontal scaling approach</a:t>
            </a:r>
          </a:p>
          <a:p>
            <a:pPr marL="346075" indent="-342900">
              <a:lnSpc>
                <a:spcPct val="100000"/>
              </a:lnSpc>
            </a:pPr>
            <a:endParaRPr lang="en-US" sz="2400" dirty="0">
              <a:latin typeface="+mn-lt"/>
            </a:endParaRPr>
          </a:p>
          <a:p>
            <a:pPr marL="346075" indent="-342900">
              <a:lnSpc>
                <a:spcPct val="100000"/>
              </a:lnSpc>
            </a:pPr>
            <a:r>
              <a:rPr lang="en-US" sz="2400" dirty="0"/>
              <a:t>Automated application </a:t>
            </a:r>
            <a:r>
              <a:rPr lang="en-US" sz="2400" dirty="0" smtClean="0"/>
              <a:t>management</a:t>
            </a:r>
            <a:endParaRPr lang="en-US" sz="2400" dirty="0"/>
          </a:p>
        </p:txBody>
      </p:sp>
      <p:pic>
        <p:nvPicPr>
          <p:cNvPr id="7" name="Picture 6"/>
          <p:cNvPicPr>
            <a:picLocks noChangeAspect="1"/>
          </p:cNvPicPr>
          <p:nvPr/>
        </p:nvPicPr>
        <p:blipFill>
          <a:blip r:embed="rId5"/>
          <a:stretch>
            <a:fillRect/>
          </a:stretch>
        </p:blipFill>
        <p:spPr>
          <a:xfrm>
            <a:off x="976560" y="3042462"/>
            <a:ext cx="3035882" cy="2546881"/>
          </a:xfrm>
          <a:prstGeom prst="rect">
            <a:avLst/>
          </a:prstGeom>
        </p:spPr>
      </p:pic>
    </p:spTree>
    <p:extLst>
      <p:ext uri="{BB962C8B-B14F-4D97-AF65-F5344CB8AC3E}">
        <p14:creationId xmlns:p14="http://schemas.microsoft.com/office/powerpoint/2010/main" val="2828226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25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25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6" end="6"/>
                                            </p:txEl>
                                          </p:spTgt>
                                        </p:tgtEl>
                                        <p:attrNameLst>
                                          <p:attrName>style.visibility</p:attrName>
                                        </p:attrNameLst>
                                      </p:cBhvr>
                                      <p:to>
                                        <p:strVal val="visible"/>
                                      </p:to>
                                    </p:set>
                                    <p:animEffect transition="in" filter="fade">
                                      <p:cBhvr>
                                        <p:cTn id="30" dur="250"/>
                                        <p:tgtEl>
                                          <p:spTgt spid="6">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25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08319" y="637348"/>
            <a:ext cx="9240858"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A Cloud Service consists of …</a:t>
            </a:r>
            <a:endParaRPr lang="en-US" dirty="0">
              <a:solidFill>
                <a:schemeClr val="tx1">
                  <a:alpha val="99000"/>
                </a:schemeClr>
              </a:solidFill>
            </a:endParaRPr>
          </a:p>
        </p:txBody>
      </p:sp>
      <p:sp>
        <p:nvSpPr>
          <p:cNvPr id="16" name="TextBox 15"/>
          <p:cNvSpPr txBox="1"/>
          <p:nvPr/>
        </p:nvSpPr>
        <p:spPr>
          <a:xfrm>
            <a:off x="1080885" y="3404068"/>
            <a:ext cx="3534317" cy="1569660"/>
          </a:xfrm>
          <a:prstGeom prst="rect">
            <a:avLst/>
          </a:prstGeom>
          <a:noFill/>
        </p:spPr>
        <p:txBody>
          <a:bodyPr wrap="square" rtlCol="0">
            <a:spAutoFit/>
          </a:bodyPr>
          <a:lstStyle/>
          <a:p>
            <a:r>
              <a:rPr lang="en-US" dirty="0" smtClean="0"/>
              <a:t>Web Roles </a:t>
            </a:r>
          </a:p>
          <a:p>
            <a:pPr marL="342900" indent="-342900">
              <a:buFont typeface="Arial" panose="020B0604020202020204" pitchFamily="34" charset="0"/>
              <a:buChar char="•"/>
            </a:pPr>
            <a:r>
              <a:rPr lang="en-US" dirty="0" smtClean="0"/>
              <a:t>1+ types</a:t>
            </a:r>
          </a:p>
          <a:p>
            <a:pPr marL="342900" indent="-342900">
              <a:buFont typeface="Arial" panose="020B0604020202020204" pitchFamily="34" charset="0"/>
              <a:buChar char="•"/>
            </a:pPr>
            <a:r>
              <a:rPr lang="en-US" dirty="0" smtClean="0"/>
              <a:t>Windows Server </a:t>
            </a:r>
          </a:p>
          <a:p>
            <a:pPr marL="342900" indent="-342900">
              <a:buFont typeface="Arial" panose="020B0604020202020204" pitchFamily="34" charset="0"/>
              <a:buChar char="•"/>
            </a:pPr>
            <a:r>
              <a:rPr lang="en-US" dirty="0" smtClean="0"/>
              <a:t>Running IIS</a:t>
            </a:r>
            <a:endParaRPr lang="en-US" dirty="0"/>
          </a:p>
        </p:txBody>
      </p:sp>
      <p:pic>
        <p:nvPicPr>
          <p:cNvPr id="18" name="Picture 17"/>
          <p:cNvPicPr>
            <a:picLocks noChangeAspect="1"/>
          </p:cNvPicPr>
          <p:nvPr/>
        </p:nvPicPr>
        <p:blipFill>
          <a:blip r:embed="rId3"/>
          <a:stretch>
            <a:fillRect/>
          </a:stretch>
        </p:blipFill>
        <p:spPr>
          <a:xfrm>
            <a:off x="1163325" y="1493093"/>
            <a:ext cx="2202945" cy="1799470"/>
          </a:xfrm>
          <a:prstGeom prst="rect">
            <a:avLst/>
          </a:prstGeom>
        </p:spPr>
      </p:pic>
      <p:pic>
        <p:nvPicPr>
          <p:cNvPr id="19" name="Picture 18"/>
          <p:cNvPicPr>
            <a:picLocks noChangeAspect="1"/>
          </p:cNvPicPr>
          <p:nvPr/>
        </p:nvPicPr>
        <p:blipFill>
          <a:blip r:embed="rId4"/>
          <a:stretch>
            <a:fillRect/>
          </a:stretch>
        </p:blipFill>
        <p:spPr>
          <a:xfrm>
            <a:off x="8017193" y="1493093"/>
            <a:ext cx="2218628" cy="1827809"/>
          </a:xfrm>
          <a:prstGeom prst="rect">
            <a:avLst/>
          </a:prstGeom>
        </p:spPr>
      </p:pic>
      <p:pic>
        <p:nvPicPr>
          <p:cNvPr id="20" name="Picture 19"/>
          <p:cNvPicPr>
            <a:picLocks noChangeAspect="1"/>
          </p:cNvPicPr>
          <p:nvPr/>
        </p:nvPicPr>
        <p:blipFill>
          <a:blip r:embed="rId5"/>
          <a:stretch>
            <a:fillRect/>
          </a:stretch>
        </p:blipFill>
        <p:spPr>
          <a:xfrm>
            <a:off x="4317733" y="1729925"/>
            <a:ext cx="1294783" cy="1590977"/>
          </a:xfrm>
          <a:prstGeom prst="rect">
            <a:avLst/>
          </a:prstGeom>
        </p:spPr>
      </p:pic>
      <p:pic>
        <p:nvPicPr>
          <p:cNvPr id="21" name="Picture 20"/>
          <p:cNvPicPr>
            <a:picLocks noChangeAspect="1"/>
          </p:cNvPicPr>
          <p:nvPr/>
        </p:nvPicPr>
        <p:blipFill>
          <a:blip r:embed="rId6"/>
          <a:stretch>
            <a:fillRect/>
          </a:stretch>
        </p:blipFill>
        <p:spPr>
          <a:xfrm>
            <a:off x="5752344" y="1729923"/>
            <a:ext cx="1158491" cy="1590979"/>
          </a:xfrm>
          <a:prstGeom prst="rect">
            <a:avLst/>
          </a:prstGeom>
        </p:spPr>
      </p:pic>
      <p:pic>
        <p:nvPicPr>
          <p:cNvPr id="22" name="Picture 21"/>
          <p:cNvPicPr>
            <a:picLocks noChangeAspect="1"/>
          </p:cNvPicPr>
          <p:nvPr/>
        </p:nvPicPr>
        <p:blipFill>
          <a:blip r:embed="rId7"/>
          <a:stretch>
            <a:fillRect/>
          </a:stretch>
        </p:blipFill>
        <p:spPr>
          <a:xfrm>
            <a:off x="743790" y="1804786"/>
            <a:ext cx="492026" cy="195525"/>
          </a:xfrm>
          <a:prstGeom prst="rect">
            <a:avLst/>
          </a:prstGeom>
        </p:spPr>
      </p:pic>
      <p:sp>
        <p:nvSpPr>
          <p:cNvPr id="24" name="TextBox 23"/>
          <p:cNvSpPr txBox="1"/>
          <p:nvPr/>
        </p:nvSpPr>
        <p:spPr>
          <a:xfrm>
            <a:off x="8070933" y="3404068"/>
            <a:ext cx="3534317" cy="1569660"/>
          </a:xfrm>
          <a:prstGeom prst="rect">
            <a:avLst/>
          </a:prstGeom>
          <a:noFill/>
        </p:spPr>
        <p:txBody>
          <a:bodyPr wrap="square" rtlCol="0">
            <a:spAutoFit/>
          </a:bodyPr>
          <a:lstStyle/>
          <a:p>
            <a:r>
              <a:rPr lang="en-US" dirty="0" smtClean="0"/>
              <a:t>Worker Roles </a:t>
            </a:r>
          </a:p>
          <a:p>
            <a:pPr marL="342900" indent="-342900">
              <a:buFont typeface="Arial" panose="020B0604020202020204" pitchFamily="34" charset="0"/>
              <a:buChar char="•"/>
            </a:pPr>
            <a:r>
              <a:rPr lang="en-US" dirty="0" smtClean="0"/>
              <a:t>1+ types</a:t>
            </a:r>
          </a:p>
          <a:p>
            <a:pPr marL="342900" indent="-342900">
              <a:buFont typeface="Arial" panose="020B0604020202020204" pitchFamily="34" charset="0"/>
              <a:buChar char="•"/>
            </a:pPr>
            <a:r>
              <a:rPr lang="en-US" dirty="0" smtClean="0"/>
              <a:t>Windows Server </a:t>
            </a:r>
          </a:p>
          <a:p>
            <a:pPr marL="342900" indent="-342900">
              <a:buFont typeface="Arial" panose="020B0604020202020204" pitchFamily="34" charset="0"/>
              <a:buChar char="•"/>
            </a:pPr>
            <a:r>
              <a:rPr lang="en-US" dirty="0" smtClean="0"/>
              <a:t>Could run Tomcat, etc.</a:t>
            </a:r>
            <a:endParaRPr lang="en-US" dirty="0"/>
          </a:p>
        </p:txBody>
      </p:sp>
      <p:sp>
        <p:nvSpPr>
          <p:cNvPr id="25" name="TextBox 24"/>
          <p:cNvSpPr txBox="1"/>
          <p:nvPr/>
        </p:nvSpPr>
        <p:spPr>
          <a:xfrm>
            <a:off x="3880997" y="3404068"/>
            <a:ext cx="4143884" cy="2677656"/>
          </a:xfrm>
          <a:prstGeom prst="rect">
            <a:avLst/>
          </a:prstGeom>
          <a:noFill/>
        </p:spPr>
        <p:txBody>
          <a:bodyPr wrap="square" rtlCol="0">
            <a:spAutoFit/>
          </a:bodyPr>
          <a:lstStyle/>
          <a:p>
            <a:r>
              <a:rPr lang="en-US" dirty="0" smtClean="0"/>
              <a:t>Service Model &amp; </a:t>
            </a:r>
            <a:r>
              <a:rPr lang="en-US" dirty="0" err="1" smtClean="0"/>
              <a:t>Config</a:t>
            </a:r>
            <a:endParaRPr lang="en-US" dirty="0" smtClean="0"/>
          </a:p>
          <a:p>
            <a:pPr marL="342900" indent="-342900">
              <a:buFont typeface="Arial" panose="020B0604020202020204" pitchFamily="34" charset="0"/>
              <a:buChar char="•"/>
            </a:pPr>
            <a:r>
              <a:rPr lang="en-US" dirty="0" smtClean="0"/>
              <a:t>Deployment Package (includes compiled code)</a:t>
            </a:r>
          </a:p>
          <a:p>
            <a:pPr marL="342900" indent="-342900">
              <a:buFont typeface="Arial" panose="020B0604020202020204" pitchFamily="34" charset="0"/>
              <a:buChar char="•"/>
            </a:pPr>
            <a:r>
              <a:rPr lang="en-US" dirty="0" smtClean="0"/>
              <a:t>VM Sizes (per role)</a:t>
            </a:r>
          </a:p>
          <a:p>
            <a:pPr marL="342900" indent="-342900">
              <a:buFont typeface="Arial" panose="020B0604020202020204" pitchFamily="34" charset="0"/>
              <a:buChar char="•"/>
            </a:pPr>
            <a:r>
              <a:rPr lang="en-US" dirty="0" smtClean="0"/>
              <a:t>Role Instance (VM) Counts</a:t>
            </a:r>
          </a:p>
          <a:p>
            <a:pPr marL="342900" indent="-342900">
              <a:buFont typeface="Arial" panose="020B0604020202020204" pitchFamily="34" charset="0"/>
              <a:buChar char="•"/>
            </a:pPr>
            <a:r>
              <a:rPr lang="en-US" dirty="0" smtClean="0"/>
              <a:t>Endpoints</a:t>
            </a:r>
          </a:p>
          <a:p>
            <a:pPr marL="342900" indent="-342900">
              <a:buFont typeface="Arial" panose="020B0604020202020204" pitchFamily="34" charset="0"/>
              <a:buChar char="•"/>
            </a:pPr>
            <a:r>
              <a:rPr lang="en-US" dirty="0" smtClean="0"/>
              <a:t>Runtime </a:t>
            </a:r>
            <a:r>
              <a:rPr lang="en-US" dirty="0" err="1" smtClean="0"/>
              <a:t>Config</a:t>
            </a:r>
            <a:r>
              <a:rPr lang="en-US" dirty="0" smtClean="0"/>
              <a:t> Settings</a:t>
            </a:r>
            <a:endParaRPr lang="en-US" dirty="0"/>
          </a:p>
        </p:txBody>
      </p:sp>
    </p:spTree>
    <p:extLst>
      <p:ext uri="{BB962C8B-B14F-4D97-AF65-F5344CB8AC3E}">
        <p14:creationId xmlns:p14="http://schemas.microsoft.com/office/powerpoint/2010/main" val="3351884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379661" y="63734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a:t>
            </a:r>
            <a:r>
              <a:rPr lang="en-US" dirty="0" smtClean="0">
                <a:solidFill>
                  <a:schemeClr val="tx1">
                    <a:alpha val="99000"/>
                  </a:schemeClr>
                </a:solidFill>
              </a:rPr>
              <a:t>Services</a:t>
            </a:r>
            <a:endParaRPr lang="en-US" dirty="0">
              <a:solidFill>
                <a:schemeClr val="tx1">
                  <a:alpha val="99000"/>
                </a:schemeClr>
              </a:solidFill>
            </a:endParaRPr>
          </a:p>
        </p:txBody>
      </p:sp>
      <p:pic>
        <p:nvPicPr>
          <p:cNvPr id="8" name="Picture 7"/>
          <p:cNvPicPr>
            <a:picLocks noChangeAspect="1"/>
          </p:cNvPicPr>
          <p:nvPr/>
        </p:nvPicPr>
        <p:blipFill>
          <a:blip r:embed="rId3"/>
          <a:stretch>
            <a:fillRect/>
          </a:stretch>
        </p:blipFill>
        <p:spPr>
          <a:xfrm>
            <a:off x="3665169" y="745942"/>
            <a:ext cx="632604" cy="530708"/>
          </a:xfrm>
          <a:prstGeom prst="rect">
            <a:avLst/>
          </a:prstGeom>
        </p:spPr>
      </p:pic>
      <p:pic>
        <p:nvPicPr>
          <p:cNvPr id="10" name="Picture 9"/>
          <p:cNvPicPr>
            <a:picLocks noChangeAspect="1"/>
          </p:cNvPicPr>
          <p:nvPr/>
        </p:nvPicPr>
        <p:blipFill>
          <a:blip r:embed="rId4"/>
          <a:stretch>
            <a:fillRect/>
          </a:stretch>
        </p:blipFill>
        <p:spPr>
          <a:xfrm>
            <a:off x="5449015" y="2230836"/>
            <a:ext cx="2115403" cy="1781773"/>
          </a:xfrm>
          <a:prstGeom prst="rect">
            <a:avLst/>
          </a:prstGeom>
        </p:spPr>
      </p:pic>
      <p:pic>
        <p:nvPicPr>
          <p:cNvPr id="12" name="Picture 11"/>
          <p:cNvPicPr>
            <a:picLocks noChangeAspect="1"/>
          </p:cNvPicPr>
          <p:nvPr/>
        </p:nvPicPr>
        <p:blipFill>
          <a:blip r:embed="rId5"/>
          <a:stretch>
            <a:fillRect/>
          </a:stretch>
        </p:blipFill>
        <p:spPr>
          <a:xfrm>
            <a:off x="9014164" y="2230835"/>
            <a:ext cx="2115403" cy="1781773"/>
          </a:xfrm>
          <a:prstGeom prst="rect">
            <a:avLst/>
          </a:prstGeom>
        </p:spPr>
      </p:pic>
      <p:pic>
        <p:nvPicPr>
          <p:cNvPr id="18" name="Picture 17"/>
          <p:cNvPicPr>
            <a:picLocks noChangeAspect="1"/>
          </p:cNvPicPr>
          <p:nvPr/>
        </p:nvPicPr>
        <p:blipFill>
          <a:blip r:embed="rId6"/>
          <a:stretch>
            <a:fillRect/>
          </a:stretch>
        </p:blipFill>
        <p:spPr>
          <a:xfrm>
            <a:off x="719078" y="2201436"/>
            <a:ext cx="2102509" cy="1365729"/>
          </a:xfrm>
          <a:prstGeom prst="rect">
            <a:avLst/>
          </a:prstGeom>
        </p:spPr>
      </p:pic>
      <p:pic>
        <p:nvPicPr>
          <p:cNvPr id="19" name="Picture 18"/>
          <p:cNvPicPr>
            <a:picLocks noChangeAspect="1"/>
          </p:cNvPicPr>
          <p:nvPr/>
        </p:nvPicPr>
        <p:blipFill>
          <a:blip r:embed="rId7"/>
          <a:stretch>
            <a:fillRect/>
          </a:stretch>
        </p:blipFill>
        <p:spPr>
          <a:xfrm>
            <a:off x="107189" y="2884301"/>
            <a:ext cx="506084" cy="530709"/>
          </a:xfrm>
          <a:prstGeom prst="rect">
            <a:avLst/>
          </a:prstGeom>
        </p:spPr>
      </p:pic>
      <p:sp>
        <p:nvSpPr>
          <p:cNvPr id="2" name="Right Arrow 1"/>
          <p:cNvSpPr/>
          <p:nvPr/>
        </p:nvSpPr>
        <p:spPr bwMode="auto">
          <a:xfrm>
            <a:off x="2121083" y="2751624"/>
            <a:ext cx="936009" cy="265354"/>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0" name="Picture 19"/>
          <p:cNvPicPr>
            <a:picLocks noChangeAspect="1"/>
          </p:cNvPicPr>
          <p:nvPr/>
        </p:nvPicPr>
        <p:blipFill>
          <a:blip r:embed="rId8"/>
          <a:stretch>
            <a:fillRect/>
          </a:stretch>
        </p:blipFill>
        <p:spPr>
          <a:xfrm>
            <a:off x="5043351" y="2549117"/>
            <a:ext cx="492026" cy="195525"/>
          </a:xfrm>
          <a:prstGeom prst="rect">
            <a:avLst/>
          </a:prstGeom>
        </p:spPr>
      </p:pic>
      <p:pic>
        <p:nvPicPr>
          <p:cNvPr id="21" name="Picture 20"/>
          <p:cNvPicPr>
            <a:picLocks noChangeAspect="1"/>
          </p:cNvPicPr>
          <p:nvPr/>
        </p:nvPicPr>
        <p:blipFill>
          <a:blip r:embed="rId9"/>
          <a:stretch>
            <a:fillRect/>
          </a:stretch>
        </p:blipFill>
        <p:spPr>
          <a:xfrm>
            <a:off x="3278577" y="2437390"/>
            <a:ext cx="1601134" cy="1070085"/>
          </a:xfrm>
          <a:prstGeom prst="rect">
            <a:avLst/>
          </a:prstGeom>
        </p:spPr>
      </p:pic>
      <p:pic>
        <p:nvPicPr>
          <p:cNvPr id="22" name="Picture 21"/>
          <p:cNvPicPr>
            <a:picLocks noChangeAspect="1"/>
          </p:cNvPicPr>
          <p:nvPr/>
        </p:nvPicPr>
        <p:blipFill>
          <a:blip r:embed="rId10"/>
          <a:stretch>
            <a:fillRect/>
          </a:stretch>
        </p:blipFill>
        <p:spPr>
          <a:xfrm>
            <a:off x="472695" y="2130138"/>
            <a:ext cx="435794" cy="614504"/>
          </a:xfrm>
          <a:prstGeom prst="rect">
            <a:avLst/>
          </a:prstGeom>
        </p:spPr>
      </p:pic>
      <p:pic>
        <p:nvPicPr>
          <p:cNvPr id="23" name="Picture 22"/>
          <p:cNvPicPr>
            <a:picLocks noChangeAspect="1"/>
          </p:cNvPicPr>
          <p:nvPr/>
        </p:nvPicPr>
        <p:blipFill>
          <a:blip r:embed="rId11"/>
          <a:stretch>
            <a:fillRect/>
          </a:stretch>
        </p:blipFill>
        <p:spPr>
          <a:xfrm>
            <a:off x="613273" y="3567165"/>
            <a:ext cx="590431" cy="544674"/>
          </a:xfrm>
          <a:prstGeom prst="rect">
            <a:avLst/>
          </a:prstGeom>
        </p:spPr>
      </p:pic>
      <p:pic>
        <p:nvPicPr>
          <p:cNvPr id="24" name="Picture 23"/>
          <p:cNvPicPr>
            <a:picLocks noChangeAspect="1"/>
          </p:cNvPicPr>
          <p:nvPr/>
        </p:nvPicPr>
        <p:blipFill>
          <a:blip r:embed="rId8"/>
          <a:stretch>
            <a:fillRect/>
          </a:stretch>
        </p:blipFill>
        <p:spPr>
          <a:xfrm>
            <a:off x="8594103" y="2565037"/>
            <a:ext cx="492026" cy="195525"/>
          </a:xfrm>
          <a:prstGeom prst="rect">
            <a:avLst/>
          </a:prstGeom>
        </p:spPr>
      </p:pic>
      <p:sp>
        <p:nvSpPr>
          <p:cNvPr id="25" name="Right Arrow 24"/>
          <p:cNvSpPr/>
          <p:nvPr/>
        </p:nvSpPr>
        <p:spPr bwMode="auto">
          <a:xfrm>
            <a:off x="7227621" y="2751624"/>
            <a:ext cx="936009" cy="265354"/>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7" name="TextBox 26"/>
          <p:cNvSpPr txBox="1"/>
          <p:nvPr/>
        </p:nvSpPr>
        <p:spPr>
          <a:xfrm>
            <a:off x="5276791" y="4256757"/>
            <a:ext cx="2287627" cy="830997"/>
          </a:xfrm>
          <a:prstGeom prst="rect">
            <a:avLst/>
          </a:prstGeom>
          <a:noFill/>
        </p:spPr>
        <p:txBody>
          <a:bodyPr wrap="square" rtlCol="0">
            <a:spAutoFit/>
          </a:bodyPr>
          <a:lstStyle/>
          <a:p>
            <a:pPr algn="ctr"/>
            <a:r>
              <a:rPr lang="en-US" dirty="0" smtClean="0"/>
              <a:t>Web Role </a:t>
            </a:r>
          </a:p>
          <a:p>
            <a:pPr algn="ctr"/>
            <a:r>
              <a:rPr lang="en-US" dirty="0" smtClean="0"/>
              <a:t>Instances</a:t>
            </a:r>
            <a:endParaRPr lang="en-US" dirty="0"/>
          </a:p>
        </p:txBody>
      </p:sp>
      <p:sp>
        <p:nvSpPr>
          <p:cNvPr id="28" name="TextBox 27"/>
          <p:cNvSpPr txBox="1"/>
          <p:nvPr/>
        </p:nvSpPr>
        <p:spPr>
          <a:xfrm>
            <a:off x="2784205" y="4256757"/>
            <a:ext cx="2519156" cy="830997"/>
          </a:xfrm>
          <a:prstGeom prst="rect">
            <a:avLst/>
          </a:prstGeom>
          <a:noFill/>
        </p:spPr>
        <p:txBody>
          <a:bodyPr wrap="square" rtlCol="0">
            <a:spAutoFit/>
          </a:bodyPr>
          <a:lstStyle/>
          <a:p>
            <a:pPr algn="ctr"/>
            <a:r>
              <a:rPr lang="en-US" dirty="0" smtClean="0"/>
              <a:t>Load </a:t>
            </a:r>
            <a:br>
              <a:rPr lang="en-US" dirty="0" smtClean="0"/>
            </a:br>
            <a:r>
              <a:rPr lang="en-US" dirty="0" smtClean="0"/>
              <a:t>Balancer</a:t>
            </a:r>
            <a:endParaRPr lang="en-US" dirty="0"/>
          </a:p>
        </p:txBody>
      </p:sp>
      <p:sp>
        <p:nvSpPr>
          <p:cNvPr id="29" name="TextBox 28"/>
          <p:cNvSpPr txBox="1"/>
          <p:nvPr/>
        </p:nvSpPr>
        <p:spPr>
          <a:xfrm>
            <a:off x="8841940" y="4256757"/>
            <a:ext cx="2287627" cy="830997"/>
          </a:xfrm>
          <a:prstGeom prst="rect">
            <a:avLst/>
          </a:prstGeom>
          <a:noFill/>
        </p:spPr>
        <p:txBody>
          <a:bodyPr wrap="square" rtlCol="0">
            <a:spAutoFit/>
          </a:bodyPr>
          <a:lstStyle/>
          <a:p>
            <a:pPr algn="ctr"/>
            <a:r>
              <a:rPr lang="en-US" dirty="0" smtClean="0"/>
              <a:t>Worker Role </a:t>
            </a:r>
          </a:p>
          <a:p>
            <a:pPr algn="ctr"/>
            <a:r>
              <a:rPr lang="en-US" dirty="0" smtClean="0"/>
              <a:t>Instances</a:t>
            </a:r>
            <a:endParaRPr lang="en-US" dirty="0"/>
          </a:p>
        </p:txBody>
      </p:sp>
      <p:pic>
        <p:nvPicPr>
          <p:cNvPr id="3074" name="Picture 2" descr="C:\Users\Bill\AppData\Local\Microsoft\Windows\INetCache\IE\CE2W3GSO\MC900434403[1].wm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55966" y="2549117"/>
            <a:ext cx="1362075" cy="190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884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2000"/>
                                        <p:tgtEl>
                                          <p:spTgt spid="21"/>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3074"/>
                                        </p:tgtEl>
                                        <p:attrNameLst>
                                          <p:attrName>style.visibility</p:attrName>
                                        </p:attrNameLst>
                                      </p:cBhvr>
                                      <p:to>
                                        <p:strVal val="visible"/>
                                      </p:to>
                                    </p:set>
                                    <p:animEffect transition="in" filter="circle(in)">
                                      <p:cBhvr>
                                        <p:cTn id="25"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379661" y="63734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a:t>
            </a:r>
            <a:r>
              <a:rPr lang="en-US" dirty="0" smtClean="0">
                <a:solidFill>
                  <a:schemeClr val="tx1">
                    <a:alpha val="99000"/>
                  </a:schemeClr>
                </a:solidFill>
              </a:rPr>
              <a:t>Services</a:t>
            </a:r>
            <a:endParaRPr lang="en-US" dirty="0">
              <a:solidFill>
                <a:schemeClr val="tx1">
                  <a:alpha val="99000"/>
                </a:schemeClr>
              </a:solidFill>
            </a:endParaRPr>
          </a:p>
        </p:txBody>
      </p:sp>
      <p:pic>
        <p:nvPicPr>
          <p:cNvPr id="7" name="Picture 6"/>
          <p:cNvPicPr>
            <a:picLocks noChangeAspect="1"/>
          </p:cNvPicPr>
          <p:nvPr/>
        </p:nvPicPr>
        <p:blipFill>
          <a:blip r:embed="rId3"/>
          <a:stretch>
            <a:fillRect/>
          </a:stretch>
        </p:blipFill>
        <p:spPr>
          <a:xfrm>
            <a:off x="5026217" y="2230837"/>
            <a:ext cx="1632944" cy="1871851"/>
          </a:xfrm>
          <a:prstGeom prst="rect">
            <a:avLst/>
          </a:prstGeom>
        </p:spPr>
      </p:pic>
      <p:pic>
        <p:nvPicPr>
          <p:cNvPr id="8" name="Picture 7"/>
          <p:cNvPicPr>
            <a:picLocks noChangeAspect="1"/>
          </p:cNvPicPr>
          <p:nvPr/>
        </p:nvPicPr>
        <p:blipFill>
          <a:blip r:embed="rId4"/>
          <a:stretch>
            <a:fillRect/>
          </a:stretch>
        </p:blipFill>
        <p:spPr>
          <a:xfrm>
            <a:off x="3665169" y="745942"/>
            <a:ext cx="632604" cy="530708"/>
          </a:xfrm>
          <a:prstGeom prst="rect">
            <a:avLst/>
          </a:prstGeom>
        </p:spPr>
      </p:pic>
      <p:pic>
        <p:nvPicPr>
          <p:cNvPr id="9" name="Picture 8"/>
          <p:cNvPicPr>
            <a:picLocks noChangeAspect="1"/>
          </p:cNvPicPr>
          <p:nvPr/>
        </p:nvPicPr>
        <p:blipFill>
          <a:blip r:embed="rId5"/>
          <a:stretch>
            <a:fillRect/>
          </a:stretch>
        </p:blipFill>
        <p:spPr>
          <a:xfrm>
            <a:off x="936019" y="4836701"/>
            <a:ext cx="572299" cy="467481"/>
          </a:xfrm>
          <a:prstGeom prst="rect">
            <a:avLst/>
          </a:prstGeom>
        </p:spPr>
      </p:pic>
      <p:pic>
        <p:nvPicPr>
          <p:cNvPr id="10" name="Picture 9"/>
          <p:cNvPicPr>
            <a:picLocks noChangeAspect="1"/>
          </p:cNvPicPr>
          <p:nvPr/>
        </p:nvPicPr>
        <p:blipFill>
          <a:blip r:embed="rId6"/>
          <a:stretch>
            <a:fillRect/>
          </a:stretch>
        </p:blipFill>
        <p:spPr>
          <a:xfrm>
            <a:off x="1133457" y="2230837"/>
            <a:ext cx="2115403" cy="1781773"/>
          </a:xfrm>
          <a:prstGeom prst="rect">
            <a:avLst/>
          </a:prstGeom>
        </p:spPr>
      </p:pic>
      <p:pic>
        <p:nvPicPr>
          <p:cNvPr id="11" name="Picture 10"/>
          <p:cNvPicPr>
            <a:picLocks noChangeAspect="1"/>
          </p:cNvPicPr>
          <p:nvPr/>
        </p:nvPicPr>
        <p:blipFill>
          <a:blip r:embed="rId7"/>
          <a:stretch>
            <a:fillRect/>
          </a:stretch>
        </p:blipFill>
        <p:spPr>
          <a:xfrm>
            <a:off x="2063578" y="5060172"/>
            <a:ext cx="576373" cy="474843"/>
          </a:xfrm>
          <a:prstGeom prst="rect">
            <a:avLst/>
          </a:prstGeom>
        </p:spPr>
      </p:pic>
      <p:pic>
        <p:nvPicPr>
          <p:cNvPr id="12" name="Picture 11"/>
          <p:cNvPicPr>
            <a:picLocks noChangeAspect="1"/>
          </p:cNvPicPr>
          <p:nvPr/>
        </p:nvPicPr>
        <p:blipFill>
          <a:blip r:embed="rId8"/>
          <a:stretch>
            <a:fillRect/>
          </a:stretch>
        </p:blipFill>
        <p:spPr>
          <a:xfrm>
            <a:off x="8236242" y="2230837"/>
            <a:ext cx="2115403" cy="1781773"/>
          </a:xfrm>
          <a:prstGeom prst="rect">
            <a:avLst/>
          </a:prstGeom>
        </p:spPr>
      </p:pic>
      <p:pic>
        <p:nvPicPr>
          <p:cNvPr id="13" name="Picture 12"/>
          <p:cNvPicPr>
            <a:picLocks noChangeAspect="1"/>
          </p:cNvPicPr>
          <p:nvPr/>
        </p:nvPicPr>
        <p:blipFill>
          <a:blip r:embed="rId3"/>
          <a:stretch>
            <a:fillRect/>
          </a:stretch>
        </p:blipFill>
        <p:spPr>
          <a:xfrm>
            <a:off x="4035530" y="5072862"/>
            <a:ext cx="499178" cy="572210"/>
          </a:xfrm>
          <a:prstGeom prst="rect">
            <a:avLst/>
          </a:prstGeom>
        </p:spPr>
      </p:pic>
      <p:sp>
        <p:nvSpPr>
          <p:cNvPr id="14" name="TextBox 13"/>
          <p:cNvSpPr txBox="1"/>
          <p:nvPr/>
        </p:nvSpPr>
        <p:spPr>
          <a:xfrm>
            <a:off x="4701925" y="5060172"/>
            <a:ext cx="3534317" cy="461665"/>
          </a:xfrm>
          <a:prstGeom prst="rect">
            <a:avLst/>
          </a:prstGeom>
          <a:noFill/>
        </p:spPr>
        <p:txBody>
          <a:bodyPr wrap="square" rtlCol="0">
            <a:spAutoFit/>
          </a:bodyPr>
          <a:lstStyle/>
          <a:p>
            <a:r>
              <a:rPr lang="en-US" dirty="0" smtClean="0"/>
              <a:t>Service Bus Queue</a:t>
            </a:r>
            <a:endParaRPr lang="en-US" dirty="0"/>
          </a:p>
        </p:txBody>
      </p:sp>
      <p:sp>
        <p:nvSpPr>
          <p:cNvPr id="15" name="TextBox 14"/>
          <p:cNvSpPr txBox="1"/>
          <p:nvPr/>
        </p:nvSpPr>
        <p:spPr>
          <a:xfrm>
            <a:off x="4506484" y="4256759"/>
            <a:ext cx="3534317" cy="461665"/>
          </a:xfrm>
          <a:prstGeom prst="rect">
            <a:avLst/>
          </a:prstGeom>
          <a:noFill/>
        </p:spPr>
        <p:txBody>
          <a:bodyPr wrap="square" rtlCol="0">
            <a:spAutoFit/>
          </a:bodyPr>
          <a:lstStyle/>
          <a:p>
            <a:r>
              <a:rPr lang="en-US" dirty="0" smtClean="0"/>
              <a:t>Service Bus Queue</a:t>
            </a:r>
            <a:endParaRPr lang="en-US" dirty="0"/>
          </a:p>
        </p:txBody>
      </p:sp>
      <p:sp>
        <p:nvSpPr>
          <p:cNvPr id="16" name="TextBox 15"/>
          <p:cNvSpPr txBox="1"/>
          <p:nvPr/>
        </p:nvSpPr>
        <p:spPr>
          <a:xfrm>
            <a:off x="1133457" y="4256759"/>
            <a:ext cx="3534317" cy="461665"/>
          </a:xfrm>
          <a:prstGeom prst="rect">
            <a:avLst/>
          </a:prstGeom>
          <a:noFill/>
        </p:spPr>
        <p:txBody>
          <a:bodyPr wrap="square" rtlCol="0">
            <a:spAutoFit/>
          </a:bodyPr>
          <a:lstStyle/>
          <a:p>
            <a:r>
              <a:rPr lang="en-US" dirty="0" smtClean="0"/>
              <a:t>Web Role Instances</a:t>
            </a:r>
            <a:endParaRPr lang="en-US" dirty="0"/>
          </a:p>
        </p:txBody>
      </p:sp>
      <p:sp>
        <p:nvSpPr>
          <p:cNvPr id="17" name="TextBox 16"/>
          <p:cNvSpPr txBox="1"/>
          <p:nvPr/>
        </p:nvSpPr>
        <p:spPr>
          <a:xfrm>
            <a:off x="8175009" y="4256759"/>
            <a:ext cx="3534317" cy="461665"/>
          </a:xfrm>
          <a:prstGeom prst="rect">
            <a:avLst/>
          </a:prstGeom>
          <a:noFill/>
        </p:spPr>
        <p:txBody>
          <a:bodyPr wrap="square" rtlCol="0">
            <a:spAutoFit/>
          </a:bodyPr>
          <a:lstStyle/>
          <a:p>
            <a:r>
              <a:rPr lang="en-US" dirty="0" smtClean="0"/>
              <a:t>Worker Role Instances</a:t>
            </a:r>
            <a:endParaRPr lang="en-US" dirty="0"/>
          </a:p>
        </p:txBody>
      </p:sp>
      <p:pic>
        <p:nvPicPr>
          <p:cNvPr id="18" name="Picture 17"/>
          <p:cNvPicPr>
            <a:picLocks noChangeAspect="1"/>
          </p:cNvPicPr>
          <p:nvPr/>
        </p:nvPicPr>
        <p:blipFill>
          <a:blip r:embed="rId9"/>
          <a:stretch>
            <a:fillRect/>
          </a:stretch>
        </p:blipFill>
        <p:spPr>
          <a:xfrm>
            <a:off x="9221802" y="5108658"/>
            <a:ext cx="506084" cy="391047"/>
          </a:xfrm>
          <a:prstGeom prst="rect">
            <a:avLst/>
          </a:prstGeom>
        </p:spPr>
      </p:pic>
      <p:pic>
        <p:nvPicPr>
          <p:cNvPr id="19" name="Picture 18"/>
          <p:cNvPicPr>
            <a:picLocks noChangeAspect="1"/>
          </p:cNvPicPr>
          <p:nvPr/>
        </p:nvPicPr>
        <p:blipFill>
          <a:blip r:embed="rId10"/>
          <a:stretch>
            <a:fillRect/>
          </a:stretch>
        </p:blipFill>
        <p:spPr>
          <a:xfrm>
            <a:off x="8845653" y="5597350"/>
            <a:ext cx="1096514" cy="349149"/>
          </a:xfrm>
          <a:prstGeom prst="rect">
            <a:avLst/>
          </a:prstGeom>
        </p:spPr>
      </p:pic>
    </p:spTree>
    <p:extLst>
      <p:ext uri="{BB962C8B-B14F-4D97-AF65-F5344CB8AC3E}">
        <p14:creationId xmlns:p14="http://schemas.microsoft.com/office/powerpoint/2010/main" val="1521879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28475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7" y="893"/>
          <a:ext cx="158709" cy="158709"/>
        </p:xfrm>
        <a:graphic>
          <a:graphicData uri="http://schemas.openxmlformats.org/presentationml/2006/ole">
            <mc:AlternateContent xmlns:mc="http://schemas.openxmlformats.org/markup-compatibility/2006">
              <mc:Choice xmlns:v="urn:schemas-microsoft-com:vml" Requires="v">
                <p:oleObj spid="_x0000_s206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7" y="893"/>
                        <a:ext cx="158709" cy="15870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What is a Cloud Service?</a:t>
            </a:r>
            <a:endParaRPr lang="en-US" dirty="0"/>
          </a:p>
        </p:txBody>
      </p:sp>
      <p:grpSp>
        <p:nvGrpSpPr>
          <p:cNvPr id="3" name="Group 2"/>
          <p:cNvGrpSpPr/>
          <p:nvPr/>
        </p:nvGrpSpPr>
        <p:grpSpPr>
          <a:xfrm>
            <a:off x="519112" y="976498"/>
            <a:ext cx="11155632" cy="3448358"/>
            <a:chOff x="550700" y="1695903"/>
            <a:chExt cx="11155632" cy="4056593"/>
          </a:xfrm>
        </p:grpSpPr>
        <p:sp>
          <p:nvSpPr>
            <p:cNvPr id="5" name="Rectangle 4"/>
            <p:cNvSpPr/>
            <p:nvPr/>
          </p:nvSpPr>
          <p:spPr>
            <a:xfrm>
              <a:off x="550700" y="1695903"/>
              <a:ext cx="11155632" cy="405659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6" name="Rectangle 5"/>
            <p:cNvSpPr/>
            <p:nvPr/>
          </p:nvSpPr>
          <p:spPr bwMode="auto">
            <a:xfrm>
              <a:off x="2472571" y="2983158"/>
              <a:ext cx="3455034" cy="25981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0" name="Rectangle 9"/>
            <p:cNvSpPr/>
            <p:nvPr/>
          </p:nvSpPr>
          <p:spPr bwMode="auto">
            <a:xfrm>
              <a:off x="6096701" y="2983158"/>
              <a:ext cx="3473815" cy="259816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2" name="Content Placeholder 2"/>
            <p:cNvSpPr txBox="1">
              <a:spLocks/>
            </p:cNvSpPr>
            <p:nvPr>
              <p:custDataLst>
                <p:tags r:id="rId4"/>
              </p:custDataLst>
            </p:nvPr>
          </p:nvSpPr>
          <p:spPr>
            <a:xfrm>
              <a:off x="552287" y="1844200"/>
              <a:ext cx="11152775" cy="61539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999" dirty="0">
                  <a:ln>
                    <a:solidFill>
                      <a:srgbClr val="FFFFFF">
                        <a:alpha val="0"/>
                      </a:srgbClr>
                    </a:solidFill>
                  </a:ln>
                  <a:solidFill>
                    <a:srgbClr val="5F5F5F">
                      <a:alpha val="99000"/>
                    </a:srgbClr>
                  </a:solidFill>
                  <a:latin typeface="Segoe UI Light" pitchFamily="34" charset="0"/>
                </a:rPr>
                <a:t>A container of related service roles</a:t>
              </a:r>
              <a:endParaRPr lang="en-US" sz="3199" dirty="0">
                <a:ln>
                  <a:solidFill>
                    <a:srgbClr val="FFFFFF">
                      <a:alpha val="0"/>
                    </a:srgbClr>
                  </a:solidFill>
                </a:ln>
                <a:solidFill>
                  <a:srgbClr val="5F5F5F">
                    <a:alpha val="99000"/>
                  </a:srgbClr>
                </a:solidFill>
                <a:latin typeface="Segoe UI Light" pitchFamily="34" charset="0"/>
              </a:endParaRPr>
            </a:p>
          </p:txBody>
        </p:sp>
        <p:sp>
          <p:nvSpPr>
            <p:cNvPr id="13" name="TextBox 12"/>
            <p:cNvSpPr txBox="1"/>
            <p:nvPr/>
          </p:nvSpPr>
          <p:spPr>
            <a:xfrm>
              <a:off x="2453790" y="3148006"/>
              <a:ext cx="3473815" cy="553854"/>
            </a:xfrm>
            <a:prstGeom prst="rect">
              <a:avLst/>
            </a:prstGeom>
            <a:noFill/>
          </p:spPr>
          <p:txBody>
            <a:bodyPr wrap="square" lIns="0" tIns="0" rIns="0" bIns="0" rtlCol="0">
              <a:spAutoFit/>
            </a:bodyPr>
            <a:lstStyle/>
            <a:p>
              <a:pPr algn="ctr" defTabSz="914089">
                <a:lnSpc>
                  <a:spcPct val="90000"/>
                </a:lnSpc>
                <a:spcBef>
                  <a:spcPct val="20000"/>
                </a:spcBef>
                <a:buSzPct val="80000"/>
              </a:pPr>
              <a:r>
                <a:rPr lang="en-US" sz="3999" dirty="0">
                  <a:solidFill>
                    <a:srgbClr val="FFFFFF">
                      <a:alpha val="99000"/>
                    </a:srgbClr>
                  </a:solidFill>
                  <a:latin typeface="Segoe UI Light" pitchFamily="34" charset="0"/>
                </a:rPr>
                <a:t>Web Role</a:t>
              </a:r>
            </a:p>
          </p:txBody>
        </p:sp>
        <p:sp>
          <p:nvSpPr>
            <p:cNvPr id="14" name="TextBox 13"/>
            <p:cNvSpPr txBox="1"/>
            <p:nvPr/>
          </p:nvSpPr>
          <p:spPr>
            <a:xfrm>
              <a:off x="6096701" y="3148006"/>
              <a:ext cx="3473815" cy="553854"/>
            </a:xfrm>
            <a:prstGeom prst="rect">
              <a:avLst/>
            </a:prstGeom>
            <a:noFill/>
          </p:spPr>
          <p:txBody>
            <a:bodyPr wrap="square" lIns="0" tIns="0" rIns="0" bIns="0" rtlCol="0">
              <a:spAutoFit/>
            </a:bodyPr>
            <a:lstStyle/>
            <a:p>
              <a:pPr algn="ctr" defTabSz="914089">
                <a:lnSpc>
                  <a:spcPct val="90000"/>
                </a:lnSpc>
                <a:spcBef>
                  <a:spcPct val="20000"/>
                </a:spcBef>
                <a:buSzPct val="80000"/>
              </a:pPr>
              <a:r>
                <a:rPr lang="en-US" sz="3999" dirty="0">
                  <a:solidFill>
                    <a:srgbClr val="FFFFFF">
                      <a:alpha val="99000"/>
                    </a:srgbClr>
                  </a:solidFill>
                  <a:latin typeface="Segoe UI Light" pitchFamily="34" charset="0"/>
                </a:rPr>
                <a:t>Worker Role</a:t>
              </a:r>
            </a:p>
          </p:txBody>
        </p:sp>
        <p:sp>
          <p:nvSpPr>
            <p:cNvPr id="17" name="Freeform 62"/>
            <p:cNvSpPr>
              <a:spLocks noEditPoints="1"/>
            </p:cNvSpPr>
            <p:nvPr/>
          </p:nvSpPr>
          <p:spPr bwMode="black">
            <a:xfrm>
              <a:off x="3696091" y="3905206"/>
              <a:ext cx="925772" cy="92553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914089"/>
              <a:endParaRPr lang="en-US" sz="1600" dirty="0">
                <a:solidFill>
                  <a:srgbClr val="292929"/>
                </a:solidFill>
              </a:endParaRPr>
            </a:p>
          </p:txBody>
        </p:sp>
        <p:grpSp>
          <p:nvGrpSpPr>
            <p:cNvPr id="18" name="Group 17"/>
            <p:cNvGrpSpPr/>
            <p:nvPr/>
          </p:nvGrpSpPr>
          <p:grpSpPr bwMode="black">
            <a:xfrm>
              <a:off x="7281781" y="3962016"/>
              <a:ext cx="1103655" cy="897871"/>
              <a:chOff x="5184775" y="225425"/>
              <a:chExt cx="1500188" cy="1220788"/>
            </a:xfrm>
            <a:solidFill>
              <a:srgbClr val="FFFFFF"/>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089"/>
                <a:endParaRPr lang="en-US" sz="1600" dirty="0">
                  <a:solidFill>
                    <a:srgbClr val="292929"/>
                  </a:solidFill>
                </a:endParaRPr>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089"/>
                <a:endParaRPr lang="en-US" sz="1600" dirty="0">
                  <a:solidFill>
                    <a:srgbClr val="292929"/>
                  </a:solidFill>
                </a:endParaRPr>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089"/>
                <a:endParaRPr lang="en-US" sz="1600" dirty="0">
                  <a:solidFill>
                    <a:srgbClr val="292929"/>
                  </a:solidFill>
                </a:endParaRPr>
              </a:p>
            </p:txBody>
          </p:sp>
        </p:grpSp>
      </p:grpSp>
      <p:sp>
        <p:nvSpPr>
          <p:cNvPr id="7" name="TextBox 6"/>
          <p:cNvSpPr txBox="1"/>
          <p:nvPr/>
        </p:nvSpPr>
        <p:spPr>
          <a:xfrm>
            <a:off x="519112" y="4646005"/>
            <a:ext cx="10106549" cy="1335750"/>
          </a:xfrm>
          <a:prstGeom prst="rect">
            <a:avLst/>
          </a:prstGeom>
          <a:noFill/>
        </p:spPr>
        <p:txBody>
          <a:bodyPr wrap="none" lIns="0" tIns="0" rIns="0" bIns="0" rtlCol="0">
            <a:spAutoFit/>
          </a:bodyPr>
          <a:lstStyle/>
          <a:p>
            <a:pPr>
              <a:lnSpc>
                <a:spcPct val="90000"/>
              </a:lnSpc>
              <a:spcBef>
                <a:spcPct val="20000"/>
              </a:spcBef>
              <a:buSzPct val="80000"/>
            </a:pPr>
            <a:r>
              <a:rPr lang="en-US" sz="2800" dirty="0" smtClean="0">
                <a:gradFill>
                  <a:gsLst>
                    <a:gs pos="0">
                      <a:srgbClr val="292929">
                        <a:lumMod val="90000"/>
                        <a:lumOff val="10000"/>
                      </a:srgbClr>
                    </a:gs>
                    <a:gs pos="86000">
                      <a:srgbClr val="292929">
                        <a:lumMod val="90000"/>
                        <a:lumOff val="10000"/>
                      </a:srgbClr>
                    </a:gs>
                  </a:gsLst>
                  <a:lin ang="5400000" scaled="0"/>
                </a:gradFill>
              </a:rPr>
              <a:t>A design pattern and tool kit for multi-tier applications</a:t>
            </a:r>
          </a:p>
          <a:p>
            <a:pPr marL="457200" indent="-457200">
              <a:lnSpc>
                <a:spcPct val="90000"/>
              </a:lnSpc>
              <a:spcBef>
                <a:spcPct val="20000"/>
              </a:spcBef>
              <a:buSzPct val="80000"/>
              <a:buFont typeface="Arial" panose="020B0604020202020204" pitchFamily="34" charset="0"/>
              <a:buChar char="•"/>
            </a:pPr>
            <a:r>
              <a:rPr lang="en-US" sz="2800" dirty="0" smtClean="0">
                <a:gradFill>
                  <a:gsLst>
                    <a:gs pos="0">
                      <a:srgbClr val="292929">
                        <a:lumMod val="90000"/>
                        <a:lumOff val="10000"/>
                      </a:srgbClr>
                    </a:gs>
                    <a:gs pos="86000">
                      <a:srgbClr val="292929">
                        <a:lumMod val="90000"/>
                        <a:lumOff val="10000"/>
                      </a:srgbClr>
                    </a:gs>
                  </a:gsLst>
                  <a:lin ang="5400000" scaled="0"/>
                </a:gradFill>
              </a:rPr>
              <a:t>Web Roles are web server instances</a:t>
            </a:r>
          </a:p>
          <a:p>
            <a:pPr marL="457200" indent="-457200">
              <a:lnSpc>
                <a:spcPct val="90000"/>
              </a:lnSpc>
              <a:spcBef>
                <a:spcPct val="20000"/>
              </a:spcBef>
              <a:buSzPct val="80000"/>
              <a:buFont typeface="Arial" panose="020B0604020202020204" pitchFamily="34" charset="0"/>
              <a:buChar char="•"/>
            </a:pPr>
            <a:r>
              <a:rPr lang="en-US" sz="2800" dirty="0" smtClean="0">
                <a:gradFill>
                  <a:gsLst>
                    <a:gs pos="0">
                      <a:srgbClr val="292929">
                        <a:lumMod val="90000"/>
                        <a:lumOff val="10000"/>
                      </a:srgbClr>
                    </a:gs>
                    <a:gs pos="86000">
                      <a:srgbClr val="292929">
                        <a:lumMod val="90000"/>
                        <a:lumOff val="10000"/>
                      </a:srgbClr>
                    </a:gs>
                  </a:gsLst>
                  <a:lin ang="5400000" scaled="0"/>
                </a:gradFill>
              </a:rPr>
              <a:t>Worker Roles are the VM that manage computation and data</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805160806"/>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loeXTvM8kiNwAslONFSe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81D4E109EB83A488C94A8EC2BA7A7B5" ma:contentTypeVersion="2" ma:contentTypeDescription="Create a new document." ma:contentTypeScope="" ma:versionID="1e1bc210ff2a65fa9f12899ac8215a89">
  <xsd:schema xmlns:xsd="http://www.w3.org/2001/XMLSchema" xmlns:xs="http://www.w3.org/2001/XMLSchema" xmlns:p="http://schemas.microsoft.com/office/2006/metadata/properties" xmlns:ns1="http://schemas.microsoft.com/sharepoint/v3" xmlns:ns2="056f45ac-cfcc-4b56-bbac-b1c235d1a591" targetNamespace="http://schemas.microsoft.com/office/2006/metadata/properties" ma:root="true" ma:fieldsID="56d4aaeaa935aee7561b4d09201f9350" ns1:_="" ns2:_="">
    <xsd:import namespace="http://schemas.microsoft.com/sharepoint/v3"/>
    <xsd:import namespace="056f45ac-cfcc-4b56-bbac-b1c235d1a591"/>
    <xsd:element name="properties">
      <xsd:complexType>
        <xsd:sequence>
          <xsd:element name="documentManagement">
            <xsd:complexType>
              <xsd:all>
                <xsd:element ref="ns2:SharedWithUsers"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9"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0"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56f45ac-cfcc-4b56-bbac-b1c235d1a59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B9E1EBF-78E3-4A57-B7A4-735964E8D7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56f45ac-cfcc-4b56-bbac-b1c235d1a5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B2F97D-0457-4986-9734-D03EB073C5EA}">
  <ds:schemaRefs>
    <ds:schemaRef ds:uri="http://schemas.microsoft.com/office/2006/metadata/properties"/>
    <ds:schemaRef ds:uri="http://schemas.microsoft.com/sharepoint/v3"/>
    <ds:schemaRef ds:uri="http://schemas.openxmlformats.org/package/2006/metadata/core-properties"/>
    <ds:schemaRef ds:uri="http://purl.org/dc/terms/"/>
    <ds:schemaRef ds:uri="056f45ac-cfcc-4b56-bbac-b1c235d1a591"/>
    <ds:schemaRef ds:uri="http://schemas.microsoft.com/office/infopath/2007/PartnerControls"/>
    <ds:schemaRef ds:uri="http://schemas.microsoft.com/office/2006/documentManagement/type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2832</TotalTime>
  <Words>720</Words>
  <Application>Microsoft Office PowerPoint</Application>
  <PresentationFormat>Custom</PresentationFormat>
  <Paragraphs>93</Paragraphs>
  <Slides>11</Slides>
  <Notes>8</Notes>
  <HiddenSlides>0</HiddenSlides>
  <MMClips>0</MMClips>
  <ScaleCrop>false</ScaleCrop>
  <HeadingPairs>
    <vt:vector size="8" baseType="variant">
      <vt:variant>
        <vt:lpstr>Fonts Used</vt:lpstr>
      </vt:variant>
      <vt:variant>
        <vt:i4>5</vt:i4>
      </vt:variant>
      <vt:variant>
        <vt:lpstr>Theme</vt:lpstr>
      </vt:variant>
      <vt:variant>
        <vt:i4>4</vt:i4>
      </vt:variant>
      <vt:variant>
        <vt:lpstr>Embedded OLE Servers</vt:lpstr>
      </vt:variant>
      <vt:variant>
        <vt:i4>1</vt:i4>
      </vt:variant>
      <vt:variant>
        <vt:lpstr>Slide Titles</vt:lpstr>
      </vt:variant>
      <vt:variant>
        <vt:i4>11</vt:i4>
      </vt:variant>
    </vt:vector>
  </HeadingPairs>
  <TitlesOfParts>
    <vt:vector size="21" baseType="lpstr">
      <vt:lpstr>Arial</vt:lpstr>
      <vt:lpstr>Segoe UI Light</vt:lpstr>
      <vt:lpstr>Segoe UI</vt:lpstr>
      <vt:lpstr>Consolas</vt:lpstr>
      <vt:lpstr>Wingdings</vt:lpstr>
      <vt:lpstr>MS1444_Windows Azure Template 16x9_r08a</vt:lpstr>
      <vt:lpstr>White with Consolas font for code slides</vt:lpstr>
      <vt:lpstr>Windows_Azure_DevCamp_16x9_Template - FINAL2</vt:lpstr>
      <vt:lpstr>Accent Color Transition Slides</vt:lpstr>
      <vt:lpstr>think-cell Slide</vt:lpstr>
      <vt:lpstr>Cloud Services and  Service Bus Queue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Cloud Service?</vt:lpstr>
      <vt:lpstr>PowerPoint Presentation</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cp:lastModifiedBy>Bill Wilder</cp:lastModifiedBy>
  <cp:revision>241</cp:revision>
  <cp:lastPrinted>2011-10-11T14:25:22Z</cp:lastPrinted>
  <dcterms:created xsi:type="dcterms:W3CDTF">2011-03-29T16:07:22Z</dcterms:created>
  <dcterms:modified xsi:type="dcterms:W3CDTF">2013-10-10T16:28:34Z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0x010100881D4E109EB83A488C94A8EC2BA7A7B5</vt:lpwstr>
  </property>
</Properties>
</file>